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notesMasterIdLst>
    <p:notesMasterId r:id="rId44"/>
  </p:notesMasterIdLst>
  <p:sldIdLst>
    <p:sldId id="2147471150" r:id="rId2"/>
    <p:sldId id="2147471297" r:id="rId3"/>
    <p:sldId id="2147471299" r:id="rId4"/>
    <p:sldId id="2147471302" r:id="rId5"/>
    <p:sldId id="2147471300" r:id="rId6"/>
    <p:sldId id="2147471301" r:id="rId7"/>
    <p:sldId id="2147471303" r:id="rId8"/>
    <p:sldId id="2147471304" r:id="rId9"/>
    <p:sldId id="2147471305" r:id="rId10"/>
    <p:sldId id="2147471306" r:id="rId11"/>
    <p:sldId id="2147471307" r:id="rId12"/>
    <p:sldId id="2147471308" r:id="rId13"/>
    <p:sldId id="2147471309" r:id="rId14"/>
    <p:sldId id="2147471310" r:id="rId15"/>
    <p:sldId id="2147471311" r:id="rId16"/>
    <p:sldId id="2147471312" r:id="rId17"/>
    <p:sldId id="2147471313" r:id="rId18"/>
    <p:sldId id="2147471314" r:id="rId19"/>
    <p:sldId id="2147471315" r:id="rId20"/>
    <p:sldId id="2147471316" r:id="rId21"/>
    <p:sldId id="2147471317" r:id="rId22"/>
    <p:sldId id="2147471320" r:id="rId23"/>
    <p:sldId id="2147471340" r:id="rId24"/>
    <p:sldId id="2147471321" r:id="rId25"/>
    <p:sldId id="2147471322" r:id="rId26"/>
    <p:sldId id="2147471323" r:id="rId27"/>
    <p:sldId id="2147471324" r:id="rId28"/>
    <p:sldId id="2147471333" r:id="rId29"/>
    <p:sldId id="2147471334" r:id="rId30"/>
    <p:sldId id="2147471335" r:id="rId31"/>
    <p:sldId id="2147471336" r:id="rId32"/>
    <p:sldId id="2147471329" r:id="rId33"/>
    <p:sldId id="2147471330" r:id="rId34"/>
    <p:sldId id="2147471331" r:id="rId35"/>
    <p:sldId id="2147471332" r:id="rId36"/>
    <p:sldId id="2147471337" r:id="rId37"/>
    <p:sldId id="2147471338" r:id="rId38"/>
    <p:sldId id="2147471339" r:id="rId39"/>
    <p:sldId id="2147471341" r:id="rId40"/>
    <p:sldId id="2147471342" r:id="rId41"/>
    <p:sldId id="2147471298" r:id="rId42"/>
    <p:sldId id="2147471253" r:id="rId43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154E251-11E8-44B9-8AD7-4827FBAED65E}">
          <p14:sldIdLst>
            <p14:sldId id="2147471150"/>
            <p14:sldId id="2147471297"/>
            <p14:sldId id="2147471299"/>
            <p14:sldId id="2147471302"/>
            <p14:sldId id="2147471300"/>
            <p14:sldId id="2147471301"/>
            <p14:sldId id="2147471303"/>
            <p14:sldId id="2147471304"/>
            <p14:sldId id="2147471305"/>
            <p14:sldId id="2147471306"/>
            <p14:sldId id="2147471307"/>
            <p14:sldId id="2147471308"/>
            <p14:sldId id="2147471309"/>
            <p14:sldId id="2147471310"/>
            <p14:sldId id="2147471311"/>
            <p14:sldId id="2147471312"/>
            <p14:sldId id="2147471313"/>
            <p14:sldId id="2147471314"/>
            <p14:sldId id="2147471315"/>
            <p14:sldId id="2147471316"/>
            <p14:sldId id="2147471317"/>
            <p14:sldId id="2147471320"/>
            <p14:sldId id="2147471340"/>
            <p14:sldId id="2147471321"/>
            <p14:sldId id="2147471322"/>
            <p14:sldId id="2147471323"/>
            <p14:sldId id="2147471324"/>
            <p14:sldId id="2147471333"/>
            <p14:sldId id="2147471334"/>
            <p14:sldId id="2147471335"/>
            <p14:sldId id="2147471336"/>
            <p14:sldId id="2147471329"/>
            <p14:sldId id="2147471330"/>
            <p14:sldId id="2147471331"/>
            <p14:sldId id="2147471332"/>
            <p14:sldId id="2147471337"/>
            <p14:sldId id="2147471338"/>
            <p14:sldId id="2147471339"/>
            <p14:sldId id="2147471341"/>
            <p14:sldId id="2147471342"/>
            <p14:sldId id="2147471298"/>
            <p14:sldId id="214747125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n White" initials="AW" lastIdx="11" clrIdx="0">
    <p:extLst>
      <p:ext uri="{19B8F6BF-5375-455C-9EA6-DF929625EA0E}">
        <p15:presenceInfo xmlns:p15="http://schemas.microsoft.com/office/powerpoint/2012/main" userId="S::awhite@cdisc.org::1d9a61d3-95db-43d3-8f61-281abfc00a57" providerId="AD"/>
      </p:ext>
    </p:extLst>
  </p:cmAuthor>
  <p:cmAuthor id="2" name="Sam Hume" initials="SH" lastIdx="10" clrIdx="1">
    <p:extLst>
      <p:ext uri="{19B8F6BF-5375-455C-9EA6-DF929625EA0E}">
        <p15:presenceInfo xmlns:p15="http://schemas.microsoft.com/office/powerpoint/2012/main" userId="S::shume@cdisc.org::215624e0-cf4b-4ac0-b03c-fc890724767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4" y="1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fif>
</file>

<file path=ppt/media/image19.png>
</file>

<file path=ppt/media/image2.jpe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EE1A3E-C737-584E-86B0-F484DE311626}" type="datetimeFigureOut">
              <a:rPr lang="en-US" smtClean="0"/>
              <a:t>9/15/2023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E17163-B04C-C34A-8000-FDF58C3633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733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COSA / CDISC promoted event. I’m co-lead of the CDISC ARS standards team and a Product Owner of the ARS project. I’m a Principal and Co-founder of Clymb Clinical and a CDISC consultant. I’m very excited to lead this hackathon on behalf of the CDISC and COSA. I am also joined by members of the CDISC and COSA team here.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E17163-B04C-C34A-8000-FDF58C3633A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099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1078FFEE-EA0C-5E4A-B1D2-8213F7094BA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2" y="0"/>
            <a:ext cx="9134475" cy="5143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CC4787D-0744-8047-A68C-F117D26CFC58}"/>
              </a:ext>
            </a:extLst>
          </p:cNvPr>
          <p:cNvSpPr/>
          <p:nvPr userDrawn="1"/>
        </p:nvSpPr>
        <p:spPr>
          <a:xfrm>
            <a:off x="1648918" y="1139639"/>
            <a:ext cx="7495082" cy="23246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77690" y="1154590"/>
            <a:ext cx="6781830" cy="1362472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77690" y="2648262"/>
            <a:ext cx="6781830" cy="600472"/>
          </a:xfrm>
        </p:spPr>
        <p:txBody>
          <a:bodyPr>
            <a:normAutofit/>
          </a:bodyPr>
          <a:lstStyle>
            <a:lvl1pPr marL="0" indent="0" algn="l">
              <a:buNone/>
              <a:defRPr sz="120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199307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103351-EB45-234F-8697-DE91E666400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2" y="0"/>
            <a:ext cx="9134475" cy="51435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DDB1314-0315-DB4C-AE95-AFD46FB209DC}"/>
              </a:ext>
            </a:extLst>
          </p:cNvPr>
          <p:cNvSpPr/>
          <p:nvPr userDrawn="1"/>
        </p:nvSpPr>
        <p:spPr>
          <a:xfrm>
            <a:off x="1562470" y="0"/>
            <a:ext cx="758153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1864" y="273845"/>
            <a:ext cx="6644935" cy="2101242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1864" y="2551580"/>
            <a:ext cx="6644935" cy="2081143"/>
          </a:xfrm>
        </p:spPr>
        <p:txBody>
          <a:bodyPr/>
          <a:lstStyle>
            <a:lvl1pPr marL="0" indent="0">
              <a:buFont typeface="+mj-lt"/>
              <a:buNone/>
              <a:tabLst/>
              <a:defRPr sz="1800">
                <a:solidFill>
                  <a:schemeClr val="bg1"/>
                </a:solidFill>
              </a:defRPr>
            </a:lvl1pPr>
            <a:lvl2pPr marL="4763" indent="0">
              <a:buFont typeface="+mj-lt"/>
              <a:buNone/>
              <a:tabLst/>
              <a:defRPr>
                <a:solidFill>
                  <a:schemeClr val="bg1"/>
                </a:solidFill>
              </a:defRPr>
            </a:lvl2pPr>
            <a:lvl3pPr marL="4763" indent="0">
              <a:buFont typeface="+mj-lt"/>
              <a:buNone/>
              <a:tabLst/>
              <a:defRPr>
                <a:solidFill>
                  <a:schemeClr val="bg1"/>
                </a:solidFill>
              </a:defRPr>
            </a:lvl3pPr>
            <a:lvl4pPr marL="4763" indent="0">
              <a:buFont typeface="+mj-lt"/>
              <a:buNone/>
              <a:tabLst/>
              <a:defRPr>
                <a:solidFill>
                  <a:schemeClr val="bg1"/>
                </a:solidFill>
              </a:defRPr>
            </a:lvl4pPr>
            <a:lvl5pPr marL="4763" indent="0">
              <a:buFont typeface="+mj-lt"/>
              <a:buNone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07917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Closing S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EC5F5DB-D0B7-B844-A4AC-647C44C65C8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2" y="0"/>
            <a:ext cx="9134475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37790" y="273845"/>
            <a:ext cx="6078069" cy="2101242"/>
          </a:xfrm>
        </p:spPr>
        <p:txBody>
          <a:bodyPr anchor="b"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37790" y="2551580"/>
            <a:ext cx="6078069" cy="1752166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tabLst/>
              <a:defRPr sz="900">
                <a:solidFill>
                  <a:schemeClr val="tx1"/>
                </a:solidFill>
              </a:defRPr>
            </a:lvl1pPr>
            <a:lvl2pPr marL="133350" indent="-128588">
              <a:buFont typeface="Arial" panose="020B0604020202020204" pitchFamily="34" charset="0"/>
              <a:buChar char="•"/>
              <a:tabLst/>
              <a:defRPr sz="900">
                <a:solidFill>
                  <a:schemeClr val="tx1"/>
                </a:solidFill>
              </a:defRPr>
            </a:lvl2pPr>
            <a:lvl3pPr marL="133350" indent="-128588">
              <a:buFont typeface="Arial" panose="020B0604020202020204" pitchFamily="34" charset="0"/>
              <a:buChar char="•"/>
              <a:tabLst/>
              <a:defRPr sz="900">
                <a:solidFill>
                  <a:schemeClr val="tx1"/>
                </a:solidFill>
              </a:defRPr>
            </a:lvl3pPr>
            <a:lvl4pPr marL="133350" indent="-128588">
              <a:buFont typeface="Arial" panose="020B0604020202020204" pitchFamily="34" charset="0"/>
              <a:buChar char="•"/>
              <a:tabLst/>
              <a:defRPr sz="900">
                <a:solidFill>
                  <a:schemeClr val="tx1"/>
                </a:solidFill>
              </a:defRPr>
            </a:lvl4pPr>
            <a:lvl5pPr marL="133350" indent="-128588">
              <a:buFont typeface="Arial" panose="020B0604020202020204" pitchFamily="34" charset="0"/>
              <a:buChar char="•"/>
              <a:tabLst/>
              <a:defRPr sz="9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71A794-C745-1542-AC4C-A0D07A44D2E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37791" y="4457700"/>
            <a:ext cx="1076325" cy="34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970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0100" y="1111250"/>
            <a:ext cx="3819525" cy="35214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76824" y="1111250"/>
            <a:ext cx="3609975" cy="35214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FF9C4-EEBF-D24D-8A4E-C0B9CCE3F97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0132" y="4767263"/>
            <a:ext cx="4676172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 b="1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5267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FF9C4-EEBF-D24D-8A4E-C0B9CCE3F97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0132" y="4767263"/>
            <a:ext cx="4676172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 b="1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490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FF9C4-EEBF-D24D-8A4E-C0B9CCE3F975}" type="slidenum">
              <a:rPr lang="en-US" smtClean="0"/>
              <a:t>‹#›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0132" y="4767263"/>
            <a:ext cx="4676172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 b="1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263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-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7444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086F440-6B3B-4EB5-952E-3D4709A04A5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2519" cy="51435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276289B-55C8-40FA-889A-2AECA774D21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8267" y="3962400"/>
            <a:ext cx="5625378" cy="397578"/>
          </a:xfrm>
        </p:spPr>
        <p:txBody>
          <a:bodyPr anchor="ctr">
            <a:normAutofit/>
          </a:bodyPr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8FBB06B2-CEED-4837-A8D1-3F28461021F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92550" y="4359979"/>
            <a:ext cx="4781095" cy="783522"/>
          </a:xfr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Presented by John Smith, Job Title, Department, Company Name</a:t>
            </a:r>
          </a:p>
          <a:p>
            <a:r>
              <a:rPr lang="en-US"/>
              <a:t>Day Month 2020</a:t>
            </a:r>
          </a:p>
        </p:txBody>
      </p:sp>
    </p:spTree>
    <p:extLst>
      <p:ext uri="{BB962C8B-B14F-4D97-AF65-F5344CB8AC3E}">
        <p14:creationId xmlns:p14="http://schemas.microsoft.com/office/powerpoint/2010/main" val="3137565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3304EB-B884-404C-B3C0-F719377F81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>
            <a:off x="1" y="0"/>
            <a:ext cx="9143999" cy="51435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5C50AD-196E-4CD5-8963-39A9E1E035E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8267" y="3962400"/>
            <a:ext cx="5625378" cy="397578"/>
          </a:xfrm>
        </p:spPr>
        <p:txBody>
          <a:bodyPr anchor="ctr">
            <a:normAutofit/>
          </a:bodyPr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4425688-06BD-4570-95AC-131AC6269CB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92550" y="4359979"/>
            <a:ext cx="4781095" cy="783522"/>
          </a:xfr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Presented by John Smith, Job Title, Department, Company Name</a:t>
            </a:r>
          </a:p>
          <a:p>
            <a:r>
              <a:rPr lang="en-US"/>
              <a:t>Day Month 2020</a:t>
            </a:r>
          </a:p>
        </p:txBody>
      </p:sp>
    </p:spTree>
    <p:extLst>
      <p:ext uri="{BB962C8B-B14F-4D97-AF65-F5344CB8AC3E}">
        <p14:creationId xmlns:p14="http://schemas.microsoft.com/office/powerpoint/2010/main" val="3196614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27751A0-25F8-49D8-AEA1-492D3919E6D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7281" cy="5143500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B8595F68-7B9C-4779-9671-B1AAA60EA1B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8267" y="3962400"/>
            <a:ext cx="5625378" cy="397578"/>
          </a:xfrm>
        </p:spPr>
        <p:txBody>
          <a:bodyPr anchor="ctr">
            <a:normAutofit/>
          </a:bodyPr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037CE055-1A5A-4B5A-9AAF-82DF7F8E4E5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92550" y="4359979"/>
            <a:ext cx="4781095" cy="783522"/>
          </a:xfr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Presented by John Smith, Job Title, Department, Company Name</a:t>
            </a:r>
          </a:p>
          <a:p>
            <a:r>
              <a:rPr lang="en-US"/>
              <a:t>Day Month 2020</a:t>
            </a:r>
          </a:p>
        </p:txBody>
      </p:sp>
    </p:spTree>
    <p:extLst>
      <p:ext uri="{BB962C8B-B14F-4D97-AF65-F5344CB8AC3E}">
        <p14:creationId xmlns:p14="http://schemas.microsoft.com/office/powerpoint/2010/main" val="1566365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282D48-7CFE-4712-A948-48ADACB0604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71C31929-9D7B-4EE7-83A8-0A83177666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48267" y="3962400"/>
            <a:ext cx="5625378" cy="397578"/>
          </a:xfrm>
        </p:spPr>
        <p:txBody>
          <a:bodyPr anchor="ctr">
            <a:normAutofit/>
          </a:bodyPr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1A015D0-0DCB-4F36-A5EE-1144191C6C4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892550" y="4359979"/>
            <a:ext cx="4781095" cy="783522"/>
          </a:xfrm>
        </p:spPr>
        <p:txBody>
          <a:bodyPr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sz="12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Presented by John Smith, Job Title, Department, Company Name</a:t>
            </a:r>
          </a:p>
          <a:p>
            <a:r>
              <a:rPr lang="en-US"/>
              <a:t>Day Month 2020</a:t>
            </a:r>
          </a:p>
        </p:txBody>
      </p:sp>
    </p:spTree>
    <p:extLst>
      <p:ext uri="{BB962C8B-B14F-4D97-AF65-F5344CB8AC3E}">
        <p14:creationId xmlns:p14="http://schemas.microsoft.com/office/powerpoint/2010/main" val="3724385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-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4610F26-D4CC-1249-9E12-D4CF876F48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2" y="0"/>
            <a:ext cx="9134475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36319" y="2411947"/>
            <a:ext cx="6044454" cy="1039806"/>
          </a:xfrm>
        </p:spPr>
        <p:txBody>
          <a:bodyPr anchor="ctr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6319" y="3540530"/>
            <a:ext cx="3886201" cy="852207"/>
          </a:xfrm>
        </p:spPr>
        <p:txBody>
          <a:bodyPr>
            <a:normAutofit/>
          </a:bodyPr>
          <a:lstStyle>
            <a:lvl1pPr marL="0" indent="0" algn="l">
              <a:buNone/>
              <a:defRPr sz="12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F0C7A7B-A730-C343-94F8-87C77708A9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78373" y="685799"/>
            <a:ext cx="7460864" cy="1726147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20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8903408-9362-EC46-8776-E9E810266D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2" y="0"/>
            <a:ext cx="9134475" cy="51435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409DADF-D9E6-A04F-8A80-7622E2E18903}"/>
              </a:ext>
            </a:extLst>
          </p:cNvPr>
          <p:cNvSpPr/>
          <p:nvPr userDrawn="1"/>
        </p:nvSpPr>
        <p:spPr>
          <a:xfrm>
            <a:off x="1562470" y="0"/>
            <a:ext cx="758153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41864" y="273845"/>
            <a:ext cx="6644935" cy="2101242"/>
          </a:xfrm>
        </p:spPr>
        <p:txBody>
          <a:bodyPr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1864" y="2551580"/>
            <a:ext cx="6644935" cy="2081143"/>
          </a:xfrm>
        </p:spPr>
        <p:txBody>
          <a:bodyPr/>
          <a:lstStyle>
            <a:lvl1pPr marL="342900" indent="-334963">
              <a:buFont typeface="+mj-lt"/>
              <a:buAutoNum type="arabicPeriod"/>
              <a:tabLst/>
              <a:defRPr>
                <a:solidFill>
                  <a:schemeClr val="bg1"/>
                </a:solidFill>
              </a:defRPr>
            </a:lvl1pPr>
            <a:lvl2pPr marL="385763" indent="-151210">
              <a:buFont typeface="+mj-lt"/>
              <a:buAutoNum type="arabicPeriod"/>
              <a:tabLst/>
              <a:defRPr>
                <a:solidFill>
                  <a:schemeClr val="bg1"/>
                </a:solidFill>
              </a:defRPr>
            </a:lvl2pPr>
            <a:lvl3pPr marL="560785" indent="-175022">
              <a:buFont typeface="+mj-lt"/>
              <a:buAutoNum type="arabicPeriod"/>
              <a:tabLst/>
              <a:defRPr>
                <a:solidFill>
                  <a:schemeClr val="bg1"/>
                </a:solidFill>
              </a:defRPr>
            </a:lvl3pPr>
            <a:lvl4pPr marL="731044" indent="-175022">
              <a:buFont typeface="+mj-lt"/>
              <a:buAutoNum type="arabicPeriod"/>
              <a:tabLst/>
              <a:defRPr>
                <a:solidFill>
                  <a:schemeClr val="bg1"/>
                </a:solidFill>
              </a:defRPr>
            </a:lvl4pPr>
            <a:lvl5pPr marL="901304" indent="-170260">
              <a:buFont typeface="+mj-lt"/>
              <a:buAutoNum type="arabicPeriod"/>
              <a:tabLst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7126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4FF9C4-EEBF-D24D-8A4E-C0B9CCE3F97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0132" y="4767263"/>
            <a:ext cx="4676172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 b="1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619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CF86AEA-23B8-D847-A3D2-25B6A12213D0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62" y="0"/>
            <a:ext cx="9134475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0100" y="0"/>
            <a:ext cx="7886700" cy="994172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0100" y="1111250"/>
            <a:ext cx="7886700" cy="352147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76304" y="4767263"/>
            <a:ext cx="1204216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1">
                <a:solidFill>
                  <a:schemeClr val="tx1"/>
                </a:solidFill>
              </a:defRPr>
            </a:lvl1pPr>
          </a:lstStyle>
          <a:p>
            <a:fld id="{A39D7527-A277-E24D-9A56-20081ADC979C}" type="datetime1">
              <a:rPr lang="en-US" smtClean="0"/>
              <a:pPr/>
              <a:t>9/15/2023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00132" y="4767263"/>
            <a:ext cx="4676172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 b="1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0520" y="4767263"/>
            <a:ext cx="30628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 b="1">
                <a:solidFill>
                  <a:schemeClr val="tx1"/>
                </a:solidFill>
              </a:defRPr>
            </a:lvl1pPr>
          </a:lstStyle>
          <a:p>
            <a:fld id="{EB4FF9C4-EEBF-D24D-8A4E-C0B9CCE3F97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711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92" r:id="rId2"/>
    <p:sldLayoutId id="2147483700" r:id="rId3"/>
    <p:sldLayoutId id="2147483696" r:id="rId4"/>
    <p:sldLayoutId id="2147483697" r:id="rId5"/>
    <p:sldLayoutId id="2147483699" r:id="rId6"/>
    <p:sldLayoutId id="2147483695" r:id="rId7"/>
    <p:sldLayoutId id="2147483689" r:id="rId8"/>
    <p:sldLayoutId id="2147483676" r:id="rId9"/>
    <p:sldLayoutId id="2147483690" r:id="rId10"/>
    <p:sldLayoutId id="2147483691" r:id="rId11"/>
    <p:sldLayoutId id="2147483678" r:id="rId12"/>
    <p:sldLayoutId id="2147483680" r:id="rId13"/>
    <p:sldLayoutId id="2147483681" r:id="rId14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910">
          <p15:clr>
            <a:srgbClr val="F26B43"/>
          </p15:clr>
        </p15:guide>
        <p15:guide id="2" pos="5472">
          <p15:clr>
            <a:srgbClr val="F26B43"/>
          </p15:clr>
        </p15:guide>
        <p15:guide id="3" pos="504">
          <p15:clr>
            <a:srgbClr val="F26B43"/>
          </p15:clr>
        </p15:guide>
        <p15:guide id="4" pos="3054">
          <p15:clr>
            <a:srgbClr val="F26B43"/>
          </p15:clr>
        </p15:guide>
        <p15:guide id="5" pos="3198">
          <p15:clr>
            <a:srgbClr val="F26B43"/>
          </p15:clr>
        </p15:guide>
        <p15:guide id="6" pos="288">
          <p15:clr>
            <a:srgbClr val="F26B43"/>
          </p15:clr>
        </p15:guide>
        <p15:guide id="7" orient="horz" pos="70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fi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mailto:Malan.bosman@iconplc.com" TargetMode="Externa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7F1CB-6213-750F-1ACC-F8C233D5A7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77690" y="1154590"/>
            <a:ext cx="6650674" cy="1159119"/>
          </a:xfrm>
        </p:spPr>
        <p:txBody>
          <a:bodyPr/>
          <a:lstStyle/>
          <a:p>
            <a:r>
              <a:rPr lang="en-US" dirty="0"/>
              <a:t>What the ARS Model can do for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15FD8D-1AA4-DB85-514F-FE9E000EE2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1525" y="2332432"/>
            <a:ext cx="4533743" cy="785598"/>
          </a:xfrm>
        </p:spPr>
        <p:txBody>
          <a:bodyPr>
            <a:normAutofit/>
          </a:bodyPr>
          <a:lstStyle/>
          <a:p>
            <a:r>
              <a:rPr lang="en-US" sz="1400" dirty="0"/>
              <a:t>ARS Hackathon Results Sharing</a:t>
            </a:r>
          </a:p>
          <a:p>
            <a:r>
              <a:rPr lang="en-US" sz="1400" dirty="0"/>
              <a:t>20 September 2023</a:t>
            </a:r>
          </a:p>
          <a:p>
            <a:r>
              <a:rPr lang="en-US" sz="1400" dirty="0"/>
              <a:t>Malan Bosman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3938EA-15EB-6732-CD7C-84C25ED2B4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7690" y="2313709"/>
            <a:ext cx="901411" cy="900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315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What if I told you…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6E0601-FD11-EE70-2630-AF898DBC1639}"/>
              </a:ext>
            </a:extLst>
          </p:cNvPr>
          <p:cNvSpPr txBox="1"/>
          <p:nvPr/>
        </p:nvSpPr>
        <p:spPr>
          <a:xfrm>
            <a:off x="4679576" y="1087884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each result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0C6756-BD5E-2552-B58C-5606172193F9}"/>
              </a:ext>
            </a:extLst>
          </p:cNvPr>
          <p:cNvSpPr txBox="1"/>
          <p:nvPr/>
        </p:nvSpPr>
        <p:spPr>
          <a:xfrm>
            <a:off x="4679576" y="1743196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Can be calculated…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C0B8B9-E47A-3254-ADF3-9EF0A26AC60A}"/>
              </a:ext>
            </a:extLst>
          </p:cNvPr>
          <p:cNvSpPr txBox="1"/>
          <p:nvPr/>
        </p:nvSpPr>
        <p:spPr>
          <a:xfrm>
            <a:off x="4740088" y="2359959"/>
            <a:ext cx="1935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 </a:t>
            </a:r>
            <a:r>
              <a:rPr lang="en-US" b="1" dirty="0"/>
              <a:t>one click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EDDB49-9DB0-68E8-F6D9-6BC4540366EC}"/>
              </a:ext>
            </a:extLst>
          </p:cNvPr>
          <p:cNvSpPr txBox="1"/>
          <p:nvPr/>
        </p:nvSpPr>
        <p:spPr>
          <a:xfrm>
            <a:off x="4679576" y="140252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for all outputs in a study</a:t>
            </a:r>
            <a:endParaRPr lang="en-US" dirty="0"/>
          </a:p>
        </p:txBody>
      </p:sp>
      <p:pic>
        <p:nvPicPr>
          <p:cNvPr id="7" name="Picture 6" descr="A black arrow pointing at a circle&#10;&#10;Description automatically generated">
            <a:extLst>
              <a:ext uri="{FF2B5EF4-FFF2-40B4-BE49-F238E27FC236}">
                <a16:creationId xmlns:a16="http://schemas.microsoft.com/office/drawing/2014/main" id="{848DD873-519D-99C2-F7C6-350538D18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0102" y="1587194"/>
            <a:ext cx="214312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945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What if I told you…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6E0601-FD11-EE70-2630-AF898DBC1639}"/>
              </a:ext>
            </a:extLst>
          </p:cNvPr>
          <p:cNvSpPr txBox="1"/>
          <p:nvPr/>
        </p:nvSpPr>
        <p:spPr>
          <a:xfrm>
            <a:off x="4679576" y="1087884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each result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0C6756-BD5E-2552-B58C-5606172193F9}"/>
              </a:ext>
            </a:extLst>
          </p:cNvPr>
          <p:cNvSpPr txBox="1"/>
          <p:nvPr/>
        </p:nvSpPr>
        <p:spPr>
          <a:xfrm>
            <a:off x="4679576" y="1743196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Can be calculated…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EDDB49-9DB0-68E8-F6D9-6BC4540366EC}"/>
              </a:ext>
            </a:extLst>
          </p:cNvPr>
          <p:cNvSpPr txBox="1"/>
          <p:nvPr/>
        </p:nvSpPr>
        <p:spPr>
          <a:xfrm>
            <a:off x="4679576" y="140252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for all outputs in a study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45366A-051D-0E9B-9351-86FF7F45B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817" y="1457216"/>
            <a:ext cx="2304677" cy="268061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7F987F-6943-B6BC-D913-30A2CEB70440}"/>
              </a:ext>
            </a:extLst>
          </p:cNvPr>
          <p:cNvSpPr txBox="1"/>
          <p:nvPr/>
        </p:nvSpPr>
        <p:spPr>
          <a:xfrm>
            <a:off x="4740088" y="2359959"/>
            <a:ext cx="3243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 </a:t>
            </a:r>
            <a:r>
              <a:rPr lang="en-US" b="1" dirty="0"/>
              <a:t>one click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referencing </a:t>
            </a:r>
            <a:r>
              <a:rPr lang="en-US" b="1" dirty="0"/>
              <a:t>only metadata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3150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What if I told you…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6E0601-FD11-EE70-2630-AF898DBC1639}"/>
              </a:ext>
            </a:extLst>
          </p:cNvPr>
          <p:cNvSpPr txBox="1"/>
          <p:nvPr/>
        </p:nvSpPr>
        <p:spPr>
          <a:xfrm>
            <a:off x="4679576" y="1087884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each result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0C6756-BD5E-2552-B58C-5606172193F9}"/>
              </a:ext>
            </a:extLst>
          </p:cNvPr>
          <p:cNvSpPr txBox="1"/>
          <p:nvPr/>
        </p:nvSpPr>
        <p:spPr>
          <a:xfrm>
            <a:off x="4679576" y="1743196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Can be calculated…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C0B8B9-E47A-3254-ADF3-9EF0A26AC60A}"/>
              </a:ext>
            </a:extLst>
          </p:cNvPr>
          <p:cNvSpPr txBox="1"/>
          <p:nvPr/>
        </p:nvSpPr>
        <p:spPr>
          <a:xfrm>
            <a:off x="4740088" y="2359959"/>
            <a:ext cx="36535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 </a:t>
            </a:r>
            <a:r>
              <a:rPr lang="en-US" b="1" dirty="0"/>
              <a:t>one click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referencing </a:t>
            </a:r>
            <a:r>
              <a:rPr lang="en-US" b="1" dirty="0"/>
              <a:t>only metadata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</a:t>
            </a:r>
            <a:r>
              <a:rPr lang="en-US" b="1" dirty="0"/>
              <a:t>open-source </a:t>
            </a:r>
            <a:r>
              <a:rPr lang="en-US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EDDB49-9DB0-68E8-F6D9-6BC4540366EC}"/>
              </a:ext>
            </a:extLst>
          </p:cNvPr>
          <p:cNvSpPr txBox="1"/>
          <p:nvPr/>
        </p:nvSpPr>
        <p:spPr>
          <a:xfrm>
            <a:off x="4679576" y="140252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for all outputs in a study</a:t>
            </a:r>
            <a:endParaRPr lang="en-US" dirty="0"/>
          </a:p>
        </p:txBody>
      </p:sp>
      <p:pic>
        <p:nvPicPr>
          <p:cNvPr id="5" name="Picture 4" descr="A blue and grey logo&#10;&#10;Description automatically generated">
            <a:extLst>
              <a:ext uri="{FF2B5EF4-FFF2-40B4-BE49-F238E27FC236}">
                <a16:creationId xmlns:a16="http://schemas.microsoft.com/office/drawing/2014/main" id="{4F3BFC2F-27B7-C545-777C-CF492EFB5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188" y="1783536"/>
            <a:ext cx="2850777" cy="221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274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What if I told you…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6E0601-FD11-EE70-2630-AF898DBC1639}"/>
              </a:ext>
            </a:extLst>
          </p:cNvPr>
          <p:cNvSpPr txBox="1"/>
          <p:nvPr/>
        </p:nvSpPr>
        <p:spPr>
          <a:xfrm>
            <a:off x="4679576" y="1087884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each result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0C6756-BD5E-2552-B58C-5606172193F9}"/>
              </a:ext>
            </a:extLst>
          </p:cNvPr>
          <p:cNvSpPr txBox="1"/>
          <p:nvPr/>
        </p:nvSpPr>
        <p:spPr>
          <a:xfrm>
            <a:off x="4679576" y="1743196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Can be calculated…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C0B8B9-E47A-3254-ADF3-9EF0A26AC60A}"/>
              </a:ext>
            </a:extLst>
          </p:cNvPr>
          <p:cNvSpPr txBox="1"/>
          <p:nvPr/>
        </p:nvSpPr>
        <p:spPr>
          <a:xfrm>
            <a:off x="4740088" y="2359959"/>
            <a:ext cx="36535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with </a:t>
            </a:r>
            <a:r>
              <a:rPr lang="en-US" b="1" dirty="0"/>
              <a:t>one click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referencing </a:t>
            </a:r>
            <a:r>
              <a:rPr lang="en-US" b="1" dirty="0"/>
              <a:t>only metadata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</a:t>
            </a:r>
            <a:r>
              <a:rPr lang="en-US" b="1" dirty="0"/>
              <a:t>open-source </a:t>
            </a:r>
            <a:r>
              <a:rPr lang="en-US" dirty="0"/>
              <a:t>technology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EDDB49-9DB0-68E8-F6D9-6BC4540366EC}"/>
              </a:ext>
            </a:extLst>
          </p:cNvPr>
          <p:cNvSpPr txBox="1"/>
          <p:nvPr/>
        </p:nvSpPr>
        <p:spPr>
          <a:xfrm>
            <a:off x="4679576" y="140252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for all outputs in a study</a:t>
            </a:r>
            <a:endParaRPr lang="en-US" dirty="0"/>
          </a:p>
        </p:txBody>
      </p:sp>
      <p:pic>
        <p:nvPicPr>
          <p:cNvPr id="6" name="Picture 5" descr="A hexagon with a white circle and purple text&#10;&#10;Description automatically generated">
            <a:extLst>
              <a:ext uri="{FF2B5EF4-FFF2-40B4-BE49-F238E27FC236}">
                <a16:creationId xmlns:a16="http://schemas.microsoft.com/office/drawing/2014/main" id="{8BC10F19-98FF-36ED-0C6B-770B212C34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188" y="952562"/>
            <a:ext cx="3275342" cy="37381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223F4E-EA15-49D9-80B6-60C1B2A104FF}"/>
              </a:ext>
            </a:extLst>
          </p:cNvPr>
          <p:cNvSpPr txBox="1"/>
          <p:nvPr/>
        </p:nvSpPr>
        <p:spPr>
          <a:xfrm>
            <a:off x="4740088" y="3530720"/>
            <a:ext cx="41006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Now, it’s possible!  </a:t>
            </a:r>
          </a:p>
        </p:txBody>
      </p:sp>
    </p:spTree>
    <p:extLst>
      <p:ext uri="{BB962C8B-B14F-4D97-AF65-F5344CB8AC3E}">
        <p14:creationId xmlns:p14="http://schemas.microsoft.com/office/powerpoint/2010/main" val="1134724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</p:spTree>
    <p:extLst>
      <p:ext uri="{BB962C8B-B14F-4D97-AF65-F5344CB8AC3E}">
        <p14:creationId xmlns:p14="http://schemas.microsoft.com/office/powerpoint/2010/main" val="51245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034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80E0E0-94F8-E057-B89B-1C0D504B0233}"/>
              </a:ext>
            </a:extLst>
          </p:cNvPr>
          <p:cNvSpPr txBox="1"/>
          <p:nvPr/>
        </p:nvSpPr>
        <p:spPr>
          <a:xfrm>
            <a:off x="2956029" y="1306211"/>
            <a:ext cx="58128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</p:txBody>
      </p:sp>
    </p:spTree>
    <p:extLst>
      <p:ext uri="{BB962C8B-B14F-4D97-AF65-F5344CB8AC3E}">
        <p14:creationId xmlns:p14="http://schemas.microsoft.com/office/powerpoint/2010/main" val="42106299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895C3-C989-8DBD-D98F-24DD845DEDA6}"/>
              </a:ext>
            </a:extLst>
          </p:cNvPr>
          <p:cNvSpPr txBox="1"/>
          <p:nvPr/>
        </p:nvSpPr>
        <p:spPr>
          <a:xfrm>
            <a:off x="2956029" y="1306211"/>
            <a:ext cx="58128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B3888EF-B317-9FA7-F0FF-E31DB11A67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574" y="2235534"/>
            <a:ext cx="3822851" cy="207319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A5B3EC8-0735-0709-9041-D3CF1E279BE3}"/>
              </a:ext>
            </a:extLst>
          </p:cNvPr>
          <p:cNvSpPr txBox="1"/>
          <p:nvPr/>
        </p:nvSpPr>
        <p:spPr>
          <a:xfrm>
            <a:off x="3403061" y="1850813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Demographics table</a:t>
            </a:r>
          </a:p>
        </p:txBody>
      </p:sp>
    </p:spTree>
    <p:extLst>
      <p:ext uri="{BB962C8B-B14F-4D97-AF65-F5344CB8AC3E}">
        <p14:creationId xmlns:p14="http://schemas.microsoft.com/office/powerpoint/2010/main" val="2354712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895C3-C989-8DBD-D98F-24DD845DEDA6}"/>
              </a:ext>
            </a:extLst>
          </p:cNvPr>
          <p:cNvSpPr txBox="1"/>
          <p:nvPr/>
        </p:nvSpPr>
        <p:spPr>
          <a:xfrm>
            <a:off x="2956029" y="1306211"/>
            <a:ext cx="58128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5B3EC8-0735-0709-9041-D3CF1E279BE3}"/>
              </a:ext>
            </a:extLst>
          </p:cNvPr>
          <p:cNvSpPr txBox="1"/>
          <p:nvPr/>
        </p:nvSpPr>
        <p:spPr>
          <a:xfrm>
            <a:off x="2009152" y="1877637"/>
            <a:ext cx="5506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Summary of Treatment-Emergent Adverse Events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6E290E-8DC8-2EFE-43E3-67E2E9EF7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152" y="2220145"/>
            <a:ext cx="5125695" cy="2177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10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895C3-C989-8DBD-D98F-24DD845DEDA6}"/>
              </a:ext>
            </a:extLst>
          </p:cNvPr>
          <p:cNvSpPr txBox="1"/>
          <p:nvPr/>
        </p:nvSpPr>
        <p:spPr>
          <a:xfrm>
            <a:off x="2956029" y="1306211"/>
            <a:ext cx="58128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5B3EC8-0735-0709-9041-D3CF1E279BE3}"/>
              </a:ext>
            </a:extLst>
          </p:cNvPr>
          <p:cNvSpPr txBox="1"/>
          <p:nvPr/>
        </p:nvSpPr>
        <p:spPr>
          <a:xfrm>
            <a:off x="1320853" y="1941232"/>
            <a:ext cx="6883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Summary of TEAE by System Organ Class and Preferred Term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A3E922-D62A-32EB-8D9E-4028E8A3A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6257" y="2348589"/>
            <a:ext cx="5211485" cy="2513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3767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I told you…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9A4C5-0721-36B9-78D2-F37D4122F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74" y="1068131"/>
            <a:ext cx="4059626" cy="172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9551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895C3-C989-8DBD-D98F-24DD845DEDA6}"/>
              </a:ext>
            </a:extLst>
          </p:cNvPr>
          <p:cNvSpPr txBox="1"/>
          <p:nvPr/>
        </p:nvSpPr>
        <p:spPr>
          <a:xfrm>
            <a:off x="2956029" y="1306211"/>
            <a:ext cx="58128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5B3EC8-0735-0709-9041-D3CF1E279BE3}"/>
              </a:ext>
            </a:extLst>
          </p:cNvPr>
          <p:cNvSpPr txBox="1"/>
          <p:nvPr/>
        </p:nvSpPr>
        <p:spPr>
          <a:xfrm>
            <a:off x="668670" y="1898234"/>
            <a:ext cx="79870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4. Summary of Observed and Change from Baseline by Scheduled Visits – Vital Signs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A5261D-200D-814E-DBE6-CEED27E302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697" y="2320000"/>
            <a:ext cx="3839023" cy="239230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C1B830C-0EF7-4319-4E16-8F258D80AD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8773" y="2320000"/>
            <a:ext cx="3630198" cy="2480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805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895C3-C989-8DBD-D98F-24DD845DEDA6}"/>
              </a:ext>
            </a:extLst>
          </p:cNvPr>
          <p:cNvSpPr txBox="1"/>
          <p:nvPr/>
        </p:nvSpPr>
        <p:spPr>
          <a:xfrm>
            <a:off x="2956029" y="1306211"/>
            <a:ext cx="5812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  <a:p>
            <a:r>
              <a:rPr lang="en-US" sz="1600" dirty="0"/>
              <a:t>by using the ARS Model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CA00EB-2DF4-E791-33B6-22D3F3E22D84}"/>
              </a:ext>
            </a:extLst>
          </p:cNvPr>
          <p:cNvSpPr/>
          <p:nvPr/>
        </p:nvSpPr>
        <p:spPr>
          <a:xfrm>
            <a:off x="4155141" y="1586753"/>
            <a:ext cx="1136277" cy="304233"/>
          </a:xfrm>
          <a:prstGeom prst="round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close-up of a computer code&#10;&#10;Description automatically generated">
            <a:extLst>
              <a:ext uri="{FF2B5EF4-FFF2-40B4-BE49-F238E27FC236}">
                <a16:creationId xmlns:a16="http://schemas.microsoft.com/office/drawing/2014/main" id="{1654FF03-1186-4A41-4C6F-54FBA0658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9198" y="1986088"/>
            <a:ext cx="6096000" cy="2994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8221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895C3-C989-8DBD-D98F-24DD845DEDA6}"/>
              </a:ext>
            </a:extLst>
          </p:cNvPr>
          <p:cNvSpPr txBox="1"/>
          <p:nvPr/>
        </p:nvSpPr>
        <p:spPr>
          <a:xfrm>
            <a:off x="2956029" y="1306211"/>
            <a:ext cx="5812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  <a:p>
            <a:r>
              <a:rPr lang="en-US" sz="1600" dirty="0"/>
              <a:t>by using the ARS Model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CA00EB-2DF4-E791-33B6-22D3F3E22D84}"/>
              </a:ext>
            </a:extLst>
          </p:cNvPr>
          <p:cNvSpPr/>
          <p:nvPr/>
        </p:nvSpPr>
        <p:spPr>
          <a:xfrm>
            <a:off x="698599" y="1942996"/>
            <a:ext cx="2031610" cy="369332"/>
          </a:xfrm>
          <a:prstGeom prst="round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32884A-F091-C8B0-4CB8-16C4C877D487}"/>
              </a:ext>
            </a:extLst>
          </p:cNvPr>
          <p:cNvSpPr txBox="1"/>
          <p:nvPr/>
        </p:nvSpPr>
        <p:spPr>
          <a:xfrm>
            <a:off x="642606" y="1943347"/>
            <a:ext cx="2197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High-level method: </a:t>
            </a:r>
          </a:p>
        </p:txBody>
      </p:sp>
    </p:spTree>
    <p:extLst>
      <p:ext uri="{BB962C8B-B14F-4D97-AF65-F5344CB8AC3E}">
        <p14:creationId xmlns:p14="http://schemas.microsoft.com/office/powerpoint/2010/main" val="2420267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895C3-C989-8DBD-D98F-24DD845DEDA6}"/>
              </a:ext>
            </a:extLst>
          </p:cNvPr>
          <p:cNvSpPr txBox="1"/>
          <p:nvPr/>
        </p:nvSpPr>
        <p:spPr>
          <a:xfrm>
            <a:off x="2956029" y="1306211"/>
            <a:ext cx="5812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  <a:p>
            <a:r>
              <a:rPr lang="en-US" sz="1600" dirty="0"/>
              <a:t>by using the ARS Model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CA00EB-2DF4-E791-33B6-22D3F3E22D84}"/>
              </a:ext>
            </a:extLst>
          </p:cNvPr>
          <p:cNvSpPr/>
          <p:nvPr/>
        </p:nvSpPr>
        <p:spPr>
          <a:xfrm>
            <a:off x="1516017" y="2344509"/>
            <a:ext cx="5709128" cy="369332"/>
          </a:xfrm>
          <a:prstGeom prst="round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E32884A-F091-C8B0-4CB8-16C4C877D487}"/>
              </a:ext>
            </a:extLst>
          </p:cNvPr>
          <p:cNvSpPr txBox="1"/>
          <p:nvPr/>
        </p:nvSpPr>
        <p:spPr>
          <a:xfrm>
            <a:off x="642606" y="1943347"/>
            <a:ext cx="2197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High-level method: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32A953-6FA5-3DA8-64E3-90C9A3CC7A51}"/>
              </a:ext>
            </a:extLst>
          </p:cNvPr>
          <p:cNvSpPr txBox="1"/>
          <p:nvPr/>
        </p:nvSpPr>
        <p:spPr>
          <a:xfrm>
            <a:off x="1849198" y="2365040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Utilise</a:t>
            </a:r>
            <a:r>
              <a:rPr lang="en-US" dirty="0"/>
              <a:t> the populated Excel-version of the model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989EBD4-011D-29B2-3A90-97F6ABB14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0725" y="2734372"/>
            <a:ext cx="4798114" cy="93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9578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895C3-C989-8DBD-D98F-24DD845DEDA6}"/>
              </a:ext>
            </a:extLst>
          </p:cNvPr>
          <p:cNvSpPr txBox="1"/>
          <p:nvPr/>
        </p:nvSpPr>
        <p:spPr>
          <a:xfrm>
            <a:off x="2956029" y="1306211"/>
            <a:ext cx="5812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  <a:p>
            <a:r>
              <a:rPr lang="en-US" sz="1600" dirty="0"/>
              <a:t>by using the ARS Model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CA00EB-2DF4-E791-33B6-22D3F3E22D84}"/>
              </a:ext>
            </a:extLst>
          </p:cNvPr>
          <p:cNvSpPr/>
          <p:nvPr/>
        </p:nvSpPr>
        <p:spPr>
          <a:xfrm>
            <a:off x="1581662" y="2713841"/>
            <a:ext cx="5709128" cy="369332"/>
          </a:xfrm>
          <a:prstGeom prst="round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32A953-6FA5-3DA8-64E3-90C9A3CC7A51}"/>
              </a:ext>
            </a:extLst>
          </p:cNvPr>
          <p:cNvSpPr txBox="1"/>
          <p:nvPr/>
        </p:nvSpPr>
        <p:spPr>
          <a:xfrm>
            <a:off x="1849198" y="2365040"/>
            <a:ext cx="5198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Utilise</a:t>
            </a:r>
            <a:r>
              <a:rPr lang="en-US" dirty="0"/>
              <a:t> the populated Excel-version of the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F2D253-9F57-4DEA-0451-6B12492E63A9}"/>
              </a:ext>
            </a:extLst>
          </p:cNvPr>
          <p:cNvSpPr txBox="1"/>
          <p:nvPr/>
        </p:nvSpPr>
        <p:spPr>
          <a:xfrm>
            <a:off x="1849197" y="2734372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Load into 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6B4E160-6112-3BF3-8EE3-43F2702280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6984" y="3031852"/>
            <a:ext cx="5812810" cy="5686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5040719-7477-7B9B-480E-A91F588937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6984" y="3677734"/>
            <a:ext cx="4718484" cy="118685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B64E645-4615-94E3-E428-ADFE007B119D}"/>
              </a:ext>
            </a:extLst>
          </p:cNvPr>
          <p:cNvSpPr txBox="1"/>
          <p:nvPr/>
        </p:nvSpPr>
        <p:spPr>
          <a:xfrm>
            <a:off x="642606" y="1943347"/>
            <a:ext cx="2197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High-level method: </a:t>
            </a:r>
          </a:p>
        </p:txBody>
      </p:sp>
    </p:spTree>
    <p:extLst>
      <p:ext uri="{BB962C8B-B14F-4D97-AF65-F5344CB8AC3E}">
        <p14:creationId xmlns:p14="http://schemas.microsoft.com/office/powerpoint/2010/main" val="4173626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895C3-C989-8DBD-D98F-24DD845DEDA6}"/>
              </a:ext>
            </a:extLst>
          </p:cNvPr>
          <p:cNvSpPr txBox="1"/>
          <p:nvPr/>
        </p:nvSpPr>
        <p:spPr>
          <a:xfrm>
            <a:off x="2956029" y="1306211"/>
            <a:ext cx="5812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  <a:p>
            <a:r>
              <a:rPr lang="en-US" sz="1600" dirty="0"/>
              <a:t>by using the ARS Model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CA00EB-2DF4-E791-33B6-22D3F3E22D84}"/>
              </a:ext>
            </a:extLst>
          </p:cNvPr>
          <p:cNvSpPr/>
          <p:nvPr/>
        </p:nvSpPr>
        <p:spPr>
          <a:xfrm>
            <a:off x="1585675" y="3096747"/>
            <a:ext cx="5709128" cy="369332"/>
          </a:xfrm>
          <a:prstGeom prst="round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32A953-6FA5-3DA8-64E3-90C9A3CC7A51}"/>
              </a:ext>
            </a:extLst>
          </p:cNvPr>
          <p:cNvSpPr txBox="1"/>
          <p:nvPr/>
        </p:nvSpPr>
        <p:spPr>
          <a:xfrm>
            <a:off x="1849198" y="2365040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Utilise</a:t>
            </a:r>
            <a:r>
              <a:rPr lang="en-US" dirty="0"/>
              <a:t> the populated Excel-version of the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F2D253-9F57-4DEA-0451-6B12492E63A9}"/>
              </a:ext>
            </a:extLst>
          </p:cNvPr>
          <p:cNvSpPr txBox="1"/>
          <p:nvPr/>
        </p:nvSpPr>
        <p:spPr>
          <a:xfrm>
            <a:off x="1849197" y="2734372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Load into 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91DB93-18A5-C038-227C-51A3131AA474}"/>
              </a:ext>
            </a:extLst>
          </p:cNvPr>
          <p:cNvSpPr txBox="1"/>
          <p:nvPr/>
        </p:nvSpPr>
        <p:spPr>
          <a:xfrm>
            <a:off x="1849196" y="3103205"/>
            <a:ext cx="4237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Load applicable </a:t>
            </a:r>
            <a:r>
              <a:rPr lang="en-US" dirty="0" err="1"/>
              <a:t>ADaM</a:t>
            </a:r>
            <a:r>
              <a:rPr lang="en-US" dirty="0"/>
              <a:t> datasets into 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1EDA9E2-2A70-6CE5-DD0D-F076F86EAD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285" b="47264"/>
          <a:stretch/>
        </p:blipFill>
        <p:spPr>
          <a:xfrm>
            <a:off x="1815779" y="3570801"/>
            <a:ext cx="5709129" cy="5847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A009948-27B6-B81A-4756-99FEED1BF3FE}"/>
              </a:ext>
            </a:extLst>
          </p:cNvPr>
          <p:cNvSpPr txBox="1"/>
          <p:nvPr/>
        </p:nvSpPr>
        <p:spPr>
          <a:xfrm>
            <a:off x="642606" y="1943347"/>
            <a:ext cx="2197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High-level method: </a:t>
            </a:r>
          </a:p>
        </p:txBody>
      </p:sp>
    </p:spTree>
    <p:extLst>
      <p:ext uri="{BB962C8B-B14F-4D97-AF65-F5344CB8AC3E}">
        <p14:creationId xmlns:p14="http://schemas.microsoft.com/office/powerpoint/2010/main" val="17545797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895C3-C989-8DBD-D98F-24DD845DEDA6}"/>
              </a:ext>
            </a:extLst>
          </p:cNvPr>
          <p:cNvSpPr txBox="1"/>
          <p:nvPr/>
        </p:nvSpPr>
        <p:spPr>
          <a:xfrm>
            <a:off x="2956029" y="1306211"/>
            <a:ext cx="5812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  <a:p>
            <a:r>
              <a:rPr lang="en-US" sz="1600" dirty="0"/>
              <a:t>by using the ARS Model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9CA00EB-2DF4-E791-33B6-22D3F3E22D84}"/>
              </a:ext>
            </a:extLst>
          </p:cNvPr>
          <p:cNvSpPr/>
          <p:nvPr/>
        </p:nvSpPr>
        <p:spPr>
          <a:xfrm>
            <a:off x="1626122" y="3478995"/>
            <a:ext cx="6967227" cy="369332"/>
          </a:xfrm>
          <a:prstGeom prst="round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32A953-6FA5-3DA8-64E3-90C9A3CC7A51}"/>
              </a:ext>
            </a:extLst>
          </p:cNvPr>
          <p:cNvSpPr txBox="1"/>
          <p:nvPr/>
        </p:nvSpPr>
        <p:spPr>
          <a:xfrm>
            <a:off x="1849198" y="2365040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Utilise</a:t>
            </a:r>
            <a:r>
              <a:rPr lang="en-US" dirty="0"/>
              <a:t> the populated Excel-version of the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91DB93-18A5-C038-227C-51A3131AA474}"/>
              </a:ext>
            </a:extLst>
          </p:cNvPr>
          <p:cNvSpPr txBox="1"/>
          <p:nvPr/>
        </p:nvSpPr>
        <p:spPr>
          <a:xfrm>
            <a:off x="1849196" y="3103205"/>
            <a:ext cx="4237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Load applicable </a:t>
            </a:r>
            <a:r>
              <a:rPr lang="en-US" dirty="0" err="1"/>
              <a:t>ADaM</a:t>
            </a:r>
            <a:r>
              <a:rPr lang="en-US" dirty="0"/>
              <a:t> datasets into 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E6A125-DC3A-026C-96DD-4E27CFB8FB80}"/>
              </a:ext>
            </a:extLst>
          </p:cNvPr>
          <p:cNvSpPr txBox="1"/>
          <p:nvPr/>
        </p:nvSpPr>
        <p:spPr>
          <a:xfrm>
            <a:off x="1849196" y="3478995"/>
            <a:ext cx="6744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&gt; 1000 lines of code later… produce results to a single dataset!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2F26900-51F2-4523-C8F9-119D805D0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6122" y="3940838"/>
            <a:ext cx="7254182" cy="112616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F0BF552-DBA9-80EA-4B75-3DEC87A05B0C}"/>
              </a:ext>
            </a:extLst>
          </p:cNvPr>
          <p:cNvSpPr txBox="1"/>
          <p:nvPr/>
        </p:nvSpPr>
        <p:spPr>
          <a:xfrm>
            <a:off x="1849197" y="2734372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Load into 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E5BCFE-005E-9182-72A7-87AF57D8D21A}"/>
              </a:ext>
            </a:extLst>
          </p:cNvPr>
          <p:cNvSpPr txBox="1"/>
          <p:nvPr/>
        </p:nvSpPr>
        <p:spPr>
          <a:xfrm>
            <a:off x="642606" y="1943347"/>
            <a:ext cx="2197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High-level method: </a:t>
            </a:r>
          </a:p>
        </p:txBody>
      </p:sp>
    </p:spTree>
    <p:extLst>
      <p:ext uri="{BB962C8B-B14F-4D97-AF65-F5344CB8AC3E}">
        <p14:creationId xmlns:p14="http://schemas.microsoft.com/office/powerpoint/2010/main" val="8275812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Let’s illustrate…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741E6F-BE27-3E9E-0A43-C5985EBD3382}"/>
              </a:ext>
            </a:extLst>
          </p:cNvPr>
          <p:cNvSpPr txBox="1"/>
          <p:nvPr/>
        </p:nvSpPr>
        <p:spPr>
          <a:xfrm>
            <a:off x="968188" y="883465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study: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E5B219-A949-1B45-4B1D-156D77F7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9154" y="834772"/>
            <a:ext cx="3162932" cy="456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C453406-049F-B3D6-1902-13AB6EDCE432}"/>
              </a:ext>
            </a:extLst>
          </p:cNvPr>
          <p:cNvSpPr txBox="1"/>
          <p:nvPr/>
        </p:nvSpPr>
        <p:spPr>
          <a:xfrm>
            <a:off x="1516017" y="1290822"/>
            <a:ext cx="1274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8895C3-C989-8DBD-D98F-24DD845DEDA6}"/>
              </a:ext>
            </a:extLst>
          </p:cNvPr>
          <p:cNvSpPr txBox="1"/>
          <p:nvPr/>
        </p:nvSpPr>
        <p:spPr>
          <a:xfrm>
            <a:off x="2956029" y="1306211"/>
            <a:ext cx="58128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Calculate all results (formatted) required for the safety outputs</a:t>
            </a:r>
          </a:p>
          <a:p>
            <a:r>
              <a:rPr lang="en-US" sz="1600" dirty="0"/>
              <a:t>by using the ARS Model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32A953-6FA5-3DA8-64E3-90C9A3CC7A51}"/>
              </a:ext>
            </a:extLst>
          </p:cNvPr>
          <p:cNvSpPr txBox="1"/>
          <p:nvPr/>
        </p:nvSpPr>
        <p:spPr>
          <a:xfrm>
            <a:off x="1849198" y="2365040"/>
            <a:ext cx="5262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Utilise</a:t>
            </a:r>
            <a:r>
              <a:rPr lang="en-US" dirty="0"/>
              <a:t> the populated Excel-version of the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91DB93-18A5-C038-227C-51A3131AA474}"/>
              </a:ext>
            </a:extLst>
          </p:cNvPr>
          <p:cNvSpPr txBox="1"/>
          <p:nvPr/>
        </p:nvSpPr>
        <p:spPr>
          <a:xfrm>
            <a:off x="1849196" y="3103205"/>
            <a:ext cx="4237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Load applicable </a:t>
            </a:r>
            <a:r>
              <a:rPr lang="en-US" dirty="0" err="1"/>
              <a:t>ADaM</a:t>
            </a:r>
            <a:r>
              <a:rPr lang="en-US" dirty="0"/>
              <a:t> datasets into 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E6A125-DC3A-026C-96DD-4E27CFB8FB80}"/>
              </a:ext>
            </a:extLst>
          </p:cNvPr>
          <p:cNvSpPr txBox="1"/>
          <p:nvPr/>
        </p:nvSpPr>
        <p:spPr>
          <a:xfrm>
            <a:off x="1849196" y="3478995"/>
            <a:ext cx="6744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&gt; 1000 lines of code later… produce results to a single dataset!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2F26900-51F2-4523-C8F9-119D805D0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6122" y="3940838"/>
            <a:ext cx="7254182" cy="1126166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7E14F8F-8740-D0C5-9468-8D28260D96FC}"/>
              </a:ext>
            </a:extLst>
          </p:cNvPr>
          <p:cNvSpPr/>
          <p:nvPr/>
        </p:nvSpPr>
        <p:spPr>
          <a:xfrm>
            <a:off x="8402782" y="3940838"/>
            <a:ext cx="366057" cy="880544"/>
          </a:xfrm>
          <a:prstGeom prst="roundRect">
            <a:avLst/>
          </a:prstGeom>
          <a:solidFill>
            <a:schemeClr val="accent1">
              <a:alpha val="28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3E98A4-B02E-0898-A021-B85989BF48A5}"/>
              </a:ext>
            </a:extLst>
          </p:cNvPr>
          <p:cNvSpPr txBox="1"/>
          <p:nvPr/>
        </p:nvSpPr>
        <p:spPr>
          <a:xfrm>
            <a:off x="1849197" y="2734372"/>
            <a:ext cx="1505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 Load into 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BBEFF5A-CC34-5692-3F3D-D84EFC52DF30}"/>
              </a:ext>
            </a:extLst>
          </p:cNvPr>
          <p:cNvSpPr txBox="1"/>
          <p:nvPr/>
        </p:nvSpPr>
        <p:spPr>
          <a:xfrm>
            <a:off x="642606" y="1943347"/>
            <a:ext cx="2197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High-level method: </a:t>
            </a:r>
          </a:p>
        </p:txBody>
      </p:sp>
    </p:spTree>
    <p:extLst>
      <p:ext uri="{BB962C8B-B14F-4D97-AF65-F5344CB8AC3E}">
        <p14:creationId xmlns:p14="http://schemas.microsoft.com/office/powerpoint/2010/main" val="21766848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My programming approach…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AC0B987-90DB-897C-704C-45B9EA4032EF}"/>
              </a:ext>
            </a:extLst>
          </p:cNvPr>
          <p:cNvSpPr txBox="1"/>
          <p:nvPr/>
        </p:nvSpPr>
        <p:spPr>
          <a:xfrm>
            <a:off x="968188" y="1198418"/>
            <a:ext cx="4211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Loop through </a:t>
            </a:r>
            <a:r>
              <a:rPr lang="en-US" dirty="0" err="1"/>
              <a:t>ListOfPlannedOutputs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40873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B5E159F-84B6-D653-B65B-067319795FF7}"/>
              </a:ext>
            </a:extLst>
          </p:cNvPr>
          <p:cNvSpPr txBox="1"/>
          <p:nvPr/>
        </p:nvSpPr>
        <p:spPr>
          <a:xfrm>
            <a:off x="968188" y="1198418"/>
            <a:ext cx="4339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Loop through </a:t>
            </a:r>
            <a:r>
              <a:rPr lang="en-US" dirty="0" err="1"/>
              <a:t>ListOfPlannedOutputs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Loop through </a:t>
            </a:r>
            <a:r>
              <a:rPr lang="en-US" dirty="0" err="1"/>
              <a:t>ListOfPlannedAnalyses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2721DAB-6A83-5E2C-B8A4-15936F08F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My programming approach…</a:t>
            </a:r>
          </a:p>
        </p:txBody>
      </p:sp>
    </p:spTree>
    <p:extLst>
      <p:ext uri="{BB962C8B-B14F-4D97-AF65-F5344CB8AC3E}">
        <p14:creationId xmlns:p14="http://schemas.microsoft.com/office/powerpoint/2010/main" val="2600762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I told you…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9A4C5-0721-36B9-78D2-F37D4122F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74" y="1068131"/>
            <a:ext cx="4059626" cy="1724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8A0C35-58C5-DDB1-F0C4-2761C5861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165" y="620858"/>
            <a:ext cx="3822851" cy="207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6531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B5E159F-84B6-D653-B65B-067319795FF7}"/>
              </a:ext>
            </a:extLst>
          </p:cNvPr>
          <p:cNvSpPr txBox="1"/>
          <p:nvPr/>
        </p:nvSpPr>
        <p:spPr>
          <a:xfrm>
            <a:off x="968188" y="1198418"/>
            <a:ext cx="69557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Loop through </a:t>
            </a:r>
            <a:r>
              <a:rPr lang="en-US" dirty="0" err="1"/>
              <a:t>ListOfPlannedOutputs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Loop through </a:t>
            </a:r>
            <a:r>
              <a:rPr lang="en-US" dirty="0" err="1"/>
              <a:t>ListOfPlannedAnalyses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For each analysis, apply all groupings, subsets, operations, etc.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BA5EAB4-80B3-5AE0-C6F8-0BD0A34AB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My programming approach…</a:t>
            </a:r>
          </a:p>
        </p:txBody>
      </p:sp>
    </p:spTree>
    <p:extLst>
      <p:ext uri="{BB962C8B-B14F-4D97-AF65-F5344CB8AC3E}">
        <p14:creationId xmlns:p14="http://schemas.microsoft.com/office/powerpoint/2010/main" val="29635657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B5E159F-84B6-D653-B65B-067319795FF7}"/>
              </a:ext>
            </a:extLst>
          </p:cNvPr>
          <p:cNvSpPr txBox="1"/>
          <p:nvPr/>
        </p:nvSpPr>
        <p:spPr>
          <a:xfrm>
            <a:off x="968188" y="1198418"/>
            <a:ext cx="750301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Loop through </a:t>
            </a:r>
            <a:r>
              <a:rPr lang="en-US" dirty="0" err="1"/>
              <a:t>ListOfPlannedOutputs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Loop through </a:t>
            </a:r>
            <a:r>
              <a:rPr lang="en-US" dirty="0" err="1"/>
              <a:t>ListOfPlannedAnalyses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For each analysis, apply all groupings, subsets, operations, etc.</a:t>
            </a:r>
          </a:p>
          <a:p>
            <a:pPr marL="342900" indent="-342900">
              <a:buAutoNum type="arabicPeriod"/>
            </a:pPr>
            <a:r>
              <a:rPr lang="en-US" dirty="0"/>
              <a:t>Keep appending to the Results Dataset, until each output’s analyses</a:t>
            </a:r>
          </a:p>
          <a:p>
            <a:r>
              <a:rPr lang="en-US" dirty="0"/>
              <a:t>      are all added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DE26C26-376D-BC78-46F4-15130C09BC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My programming approach…</a:t>
            </a:r>
          </a:p>
        </p:txBody>
      </p:sp>
    </p:spTree>
    <p:extLst>
      <p:ext uri="{BB962C8B-B14F-4D97-AF65-F5344CB8AC3E}">
        <p14:creationId xmlns:p14="http://schemas.microsoft.com/office/powerpoint/2010/main" val="16942303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My findings… </a:t>
            </a:r>
          </a:p>
        </p:txBody>
      </p:sp>
    </p:spTree>
    <p:extLst>
      <p:ext uri="{BB962C8B-B14F-4D97-AF65-F5344CB8AC3E}">
        <p14:creationId xmlns:p14="http://schemas.microsoft.com/office/powerpoint/2010/main" val="7606104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My findings…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05EF87-9305-CEF2-54DE-4FB0E2B8A40F}"/>
              </a:ext>
            </a:extLst>
          </p:cNvPr>
          <p:cNvSpPr txBox="1"/>
          <p:nvPr/>
        </p:nvSpPr>
        <p:spPr>
          <a:xfrm>
            <a:off x="1073727" y="1068131"/>
            <a:ext cx="3525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seems complex…</a:t>
            </a:r>
          </a:p>
        </p:txBody>
      </p:sp>
    </p:spTree>
    <p:extLst>
      <p:ext uri="{BB962C8B-B14F-4D97-AF65-F5344CB8AC3E}">
        <p14:creationId xmlns:p14="http://schemas.microsoft.com/office/powerpoint/2010/main" val="26900672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My findings…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05EF87-9305-CEF2-54DE-4FB0E2B8A40F}"/>
              </a:ext>
            </a:extLst>
          </p:cNvPr>
          <p:cNvSpPr txBox="1"/>
          <p:nvPr/>
        </p:nvSpPr>
        <p:spPr>
          <a:xfrm>
            <a:off x="1073727" y="1068131"/>
            <a:ext cx="6160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seems complex… </a:t>
            </a:r>
          </a:p>
          <a:p>
            <a:r>
              <a:rPr lang="en-US" dirty="0"/>
              <a:t>     but it needs complexity to contain and link all metadata </a:t>
            </a:r>
          </a:p>
        </p:txBody>
      </p:sp>
    </p:spTree>
    <p:extLst>
      <p:ext uri="{BB962C8B-B14F-4D97-AF65-F5344CB8AC3E}">
        <p14:creationId xmlns:p14="http://schemas.microsoft.com/office/powerpoint/2010/main" val="22881505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My findings…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05EF87-9305-CEF2-54DE-4FB0E2B8A40F}"/>
              </a:ext>
            </a:extLst>
          </p:cNvPr>
          <p:cNvSpPr txBox="1"/>
          <p:nvPr/>
        </p:nvSpPr>
        <p:spPr>
          <a:xfrm>
            <a:off x="1073727" y="1068131"/>
            <a:ext cx="6160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seems complex… </a:t>
            </a:r>
          </a:p>
          <a:p>
            <a:r>
              <a:rPr lang="en-US" dirty="0"/>
              <a:t>     but it needs complexity to contain and link all metadata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44034D-5F43-BF1A-9DD4-C1859E99D761}"/>
              </a:ext>
            </a:extLst>
          </p:cNvPr>
          <p:cNvSpPr txBox="1"/>
          <p:nvPr/>
        </p:nvSpPr>
        <p:spPr>
          <a:xfrm>
            <a:off x="1073727" y="1714462"/>
            <a:ext cx="788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build an “operation library”</a:t>
            </a:r>
          </a:p>
        </p:txBody>
      </p:sp>
    </p:spTree>
    <p:extLst>
      <p:ext uri="{BB962C8B-B14F-4D97-AF65-F5344CB8AC3E}">
        <p14:creationId xmlns:p14="http://schemas.microsoft.com/office/powerpoint/2010/main" val="22980847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My findings…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05EF87-9305-CEF2-54DE-4FB0E2B8A40F}"/>
              </a:ext>
            </a:extLst>
          </p:cNvPr>
          <p:cNvSpPr txBox="1"/>
          <p:nvPr/>
        </p:nvSpPr>
        <p:spPr>
          <a:xfrm>
            <a:off x="1073727" y="1068131"/>
            <a:ext cx="6160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seems complex… </a:t>
            </a:r>
          </a:p>
          <a:p>
            <a:r>
              <a:rPr lang="en-US" dirty="0"/>
              <a:t>     but it needs complexity to contain and link all metadata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44034D-5F43-BF1A-9DD4-C1859E99D761}"/>
              </a:ext>
            </a:extLst>
          </p:cNvPr>
          <p:cNvSpPr txBox="1"/>
          <p:nvPr/>
        </p:nvSpPr>
        <p:spPr>
          <a:xfrm>
            <a:off x="1073727" y="1714462"/>
            <a:ext cx="7886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build an “operation library”…</a:t>
            </a:r>
          </a:p>
          <a:p>
            <a:r>
              <a:rPr lang="en-US" dirty="0"/>
              <a:t>     Each operation has a “block of code”, and operations are transferrable to</a:t>
            </a:r>
          </a:p>
          <a:p>
            <a:r>
              <a:rPr lang="en-US" dirty="0"/>
              <a:t>     other Reporting Events.  We do need to keep the </a:t>
            </a:r>
            <a:r>
              <a:rPr lang="en-US" b="1" dirty="0"/>
              <a:t>names </a:t>
            </a:r>
            <a:r>
              <a:rPr lang="en-US" dirty="0"/>
              <a:t>and </a:t>
            </a:r>
            <a:r>
              <a:rPr lang="en-US" b="1" dirty="0"/>
              <a:t>parameter</a:t>
            </a:r>
          </a:p>
          <a:p>
            <a:r>
              <a:rPr lang="en-US" b="1" dirty="0"/>
              <a:t>     lists</a:t>
            </a:r>
            <a:r>
              <a:rPr lang="en-US" dirty="0"/>
              <a:t> of operations consistent</a:t>
            </a:r>
          </a:p>
        </p:txBody>
      </p:sp>
    </p:spTree>
    <p:extLst>
      <p:ext uri="{BB962C8B-B14F-4D97-AF65-F5344CB8AC3E}">
        <p14:creationId xmlns:p14="http://schemas.microsoft.com/office/powerpoint/2010/main" val="8208458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My findings…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05EF87-9305-CEF2-54DE-4FB0E2B8A40F}"/>
              </a:ext>
            </a:extLst>
          </p:cNvPr>
          <p:cNvSpPr txBox="1"/>
          <p:nvPr/>
        </p:nvSpPr>
        <p:spPr>
          <a:xfrm>
            <a:off x="1073727" y="1068131"/>
            <a:ext cx="6160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seems complex… </a:t>
            </a:r>
          </a:p>
          <a:p>
            <a:r>
              <a:rPr lang="en-US" dirty="0"/>
              <a:t>     but it needs complexity to contain and link all metadata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44034D-5F43-BF1A-9DD4-C1859E99D761}"/>
              </a:ext>
            </a:extLst>
          </p:cNvPr>
          <p:cNvSpPr txBox="1"/>
          <p:nvPr/>
        </p:nvSpPr>
        <p:spPr>
          <a:xfrm>
            <a:off x="1073727" y="1714462"/>
            <a:ext cx="7886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build an “operation library”…</a:t>
            </a:r>
          </a:p>
          <a:p>
            <a:r>
              <a:rPr lang="en-US" dirty="0"/>
              <a:t>     Each operation has a “block of code”, and operations are transferrable to</a:t>
            </a:r>
          </a:p>
          <a:p>
            <a:r>
              <a:rPr lang="en-US" dirty="0"/>
              <a:t>     other Reporting Events.  We do need to keep the </a:t>
            </a:r>
            <a:r>
              <a:rPr lang="en-US" b="1" dirty="0"/>
              <a:t>names </a:t>
            </a:r>
            <a:r>
              <a:rPr lang="en-US" dirty="0"/>
              <a:t>and </a:t>
            </a:r>
            <a:r>
              <a:rPr lang="en-US" b="1" dirty="0"/>
              <a:t>parameter</a:t>
            </a:r>
          </a:p>
          <a:p>
            <a:r>
              <a:rPr lang="en-US" b="1" dirty="0"/>
              <a:t>     lists</a:t>
            </a:r>
            <a:r>
              <a:rPr lang="en-US" dirty="0"/>
              <a:t> of operations consistent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CEEE3D-44DB-0B50-8F04-6AD5DE81AC82}"/>
              </a:ext>
            </a:extLst>
          </p:cNvPr>
          <p:cNvSpPr txBox="1"/>
          <p:nvPr/>
        </p:nvSpPr>
        <p:spPr>
          <a:xfrm>
            <a:off x="1073727" y="2875040"/>
            <a:ext cx="7886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operations would require additional metadata</a:t>
            </a:r>
          </a:p>
        </p:txBody>
      </p:sp>
    </p:spTree>
    <p:extLst>
      <p:ext uri="{BB962C8B-B14F-4D97-AF65-F5344CB8AC3E}">
        <p14:creationId xmlns:p14="http://schemas.microsoft.com/office/powerpoint/2010/main" val="386815357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My findings…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05EF87-9305-CEF2-54DE-4FB0E2B8A40F}"/>
              </a:ext>
            </a:extLst>
          </p:cNvPr>
          <p:cNvSpPr txBox="1"/>
          <p:nvPr/>
        </p:nvSpPr>
        <p:spPr>
          <a:xfrm>
            <a:off x="1073727" y="1068131"/>
            <a:ext cx="6160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model seems complex… </a:t>
            </a:r>
          </a:p>
          <a:p>
            <a:r>
              <a:rPr lang="en-US" dirty="0"/>
              <a:t>     but it needs complexity to contain and link all metadata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44034D-5F43-BF1A-9DD4-C1859E99D761}"/>
              </a:ext>
            </a:extLst>
          </p:cNvPr>
          <p:cNvSpPr txBox="1"/>
          <p:nvPr/>
        </p:nvSpPr>
        <p:spPr>
          <a:xfrm>
            <a:off x="1073727" y="1714462"/>
            <a:ext cx="7886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 can build an “operation library”…</a:t>
            </a:r>
          </a:p>
          <a:p>
            <a:r>
              <a:rPr lang="en-US" dirty="0"/>
              <a:t>     Each operation has a “block of code”, and operations are transferrable to</a:t>
            </a:r>
          </a:p>
          <a:p>
            <a:r>
              <a:rPr lang="en-US" dirty="0"/>
              <a:t>     other Reporting Events.  We do need to keep the </a:t>
            </a:r>
            <a:r>
              <a:rPr lang="en-US" b="1" dirty="0"/>
              <a:t>names </a:t>
            </a:r>
            <a:r>
              <a:rPr lang="en-US" dirty="0"/>
              <a:t>and </a:t>
            </a:r>
            <a:r>
              <a:rPr lang="en-US" b="1" dirty="0"/>
              <a:t>parameter</a:t>
            </a:r>
          </a:p>
          <a:p>
            <a:r>
              <a:rPr lang="en-US" b="1" dirty="0"/>
              <a:t>     lists</a:t>
            </a:r>
            <a:r>
              <a:rPr lang="en-US" dirty="0"/>
              <a:t> of operations consistent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CEEE3D-44DB-0B50-8F04-6AD5DE81AC82}"/>
              </a:ext>
            </a:extLst>
          </p:cNvPr>
          <p:cNvSpPr txBox="1"/>
          <p:nvPr/>
        </p:nvSpPr>
        <p:spPr>
          <a:xfrm>
            <a:off x="1073727" y="2875040"/>
            <a:ext cx="7886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Some operations would require additional metadata</a:t>
            </a:r>
          </a:p>
          <a:p>
            <a:r>
              <a:rPr lang="en-US" dirty="0"/>
              <a:t>     I found that the Fisher’s exact t-test would be easier to execute with </a:t>
            </a:r>
          </a:p>
          <a:p>
            <a:r>
              <a:rPr lang="en-US" dirty="0"/>
              <a:t>     additional metadata.  This might also be the case for other (complex) </a:t>
            </a:r>
          </a:p>
          <a:p>
            <a:r>
              <a:rPr lang="en-US" dirty="0"/>
              <a:t>     operations</a:t>
            </a:r>
          </a:p>
        </p:txBody>
      </p:sp>
    </p:spTree>
    <p:extLst>
      <p:ext uri="{BB962C8B-B14F-4D97-AF65-F5344CB8AC3E}">
        <p14:creationId xmlns:p14="http://schemas.microsoft.com/office/powerpoint/2010/main" val="162548145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05EF87-9305-CEF2-54DE-4FB0E2B8A40F}"/>
              </a:ext>
            </a:extLst>
          </p:cNvPr>
          <p:cNvSpPr txBox="1"/>
          <p:nvPr/>
        </p:nvSpPr>
        <p:spPr>
          <a:xfrm>
            <a:off x="1073727" y="1068131"/>
            <a:ext cx="7936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a tool that helps the user populate the model from study documents</a:t>
            </a:r>
          </a:p>
        </p:txBody>
      </p:sp>
    </p:spTree>
    <p:extLst>
      <p:ext uri="{BB962C8B-B14F-4D97-AF65-F5344CB8AC3E}">
        <p14:creationId xmlns:p14="http://schemas.microsoft.com/office/powerpoint/2010/main" val="2893611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I told you…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9A4C5-0721-36B9-78D2-F37D4122F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74" y="1068131"/>
            <a:ext cx="4059626" cy="1724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8A0C35-58C5-DDB1-F0C4-2761C5861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165" y="620858"/>
            <a:ext cx="3822851" cy="20731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6C50FC-98FA-5F30-770A-3D10B798E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621" y="3216781"/>
            <a:ext cx="2983980" cy="185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8515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05EF87-9305-CEF2-54DE-4FB0E2B8A40F}"/>
              </a:ext>
            </a:extLst>
          </p:cNvPr>
          <p:cNvSpPr txBox="1"/>
          <p:nvPr/>
        </p:nvSpPr>
        <p:spPr>
          <a:xfrm>
            <a:off x="1073727" y="1068131"/>
            <a:ext cx="79367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a tool that helps the user populate the model from study documents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Think about how the “results dataset” can be utilized to populate outputs</a:t>
            </a:r>
          </a:p>
        </p:txBody>
      </p:sp>
    </p:spTree>
    <p:extLst>
      <p:ext uri="{BB962C8B-B14F-4D97-AF65-F5344CB8AC3E}">
        <p14:creationId xmlns:p14="http://schemas.microsoft.com/office/powerpoint/2010/main" val="4000425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E0E2D5C-CF39-23E9-8397-D87FF3BFC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961E59C-CB84-0979-C398-31FA44654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993069-0DAF-B43A-C677-DBD82837C5C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837613" y="4767263"/>
            <a:ext cx="306387" cy="274637"/>
          </a:xfrm>
        </p:spPr>
        <p:txBody>
          <a:bodyPr/>
          <a:lstStyle/>
          <a:p>
            <a:fld id="{EB4FF9C4-EEBF-D24D-8A4E-C0B9CCE3F97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4005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355F66B-A934-FD34-8407-FB672CA44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785" y="234086"/>
            <a:ext cx="2444853" cy="528474"/>
          </a:xfrm>
        </p:spPr>
        <p:txBody>
          <a:bodyPr/>
          <a:lstStyle/>
          <a:p>
            <a:r>
              <a:rPr lang="en-US"/>
              <a:t>Contact Details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66C735B-42F9-6CD5-D344-17C53F7DF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Malan Bosman</a:t>
            </a:r>
          </a:p>
          <a:p>
            <a:r>
              <a:rPr lang="en-US" dirty="0">
                <a:hlinkClick r:id="rId2"/>
              </a:rPr>
              <a:t>Malan.bosman@iconplc.com</a:t>
            </a:r>
            <a:endParaRPr lang="en-US" dirty="0"/>
          </a:p>
          <a:p>
            <a:r>
              <a:rPr lang="en-US" dirty="0"/>
              <a:t>+27712286941</a:t>
            </a:r>
          </a:p>
        </p:txBody>
      </p:sp>
    </p:spTree>
    <p:extLst>
      <p:ext uri="{BB962C8B-B14F-4D97-AF65-F5344CB8AC3E}">
        <p14:creationId xmlns:p14="http://schemas.microsoft.com/office/powerpoint/2010/main" val="3447776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What if I told you…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9A4C5-0721-36B9-78D2-F37D4122F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74" y="1068131"/>
            <a:ext cx="4059626" cy="1724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8A0C35-58C5-DDB1-F0C4-2761C5861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165" y="620858"/>
            <a:ext cx="3822851" cy="20731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6C50FC-98FA-5F30-770A-3D10B798E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621" y="3216781"/>
            <a:ext cx="2983980" cy="18594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0FE39F-5015-3AE8-BAB8-3F243AE21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6572" y="2062302"/>
            <a:ext cx="4508440" cy="308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801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What if I told you…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9A4C5-0721-36B9-78D2-F37D4122F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74" y="1068131"/>
            <a:ext cx="4059626" cy="17242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8A0C35-58C5-DDB1-F0C4-2761C5861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165" y="620858"/>
            <a:ext cx="3822851" cy="20731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6C50FC-98FA-5F30-770A-3D10B798E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621" y="3216781"/>
            <a:ext cx="2983980" cy="18594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0FE39F-5015-3AE8-BAB8-3F243AE21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6572" y="2062302"/>
            <a:ext cx="4508440" cy="30811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178FD7-9664-4CB0-46A1-B0E5664C03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1494" y="1247011"/>
            <a:ext cx="6977091" cy="336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993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What if I told you…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9A4C5-0721-36B9-78D2-F37D4122F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74" y="1068131"/>
            <a:ext cx="3136499" cy="13321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8A0C35-58C5-DDB1-F0C4-2761C5861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641" y="3204866"/>
            <a:ext cx="3415553" cy="18523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6C50FC-98FA-5F30-770A-3D10B798E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621" y="3616947"/>
            <a:ext cx="2341819" cy="14593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0FE39F-5015-3AE8-BAB8-3F243AE21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5440" y="3203130"/>
            <a:ext cx="2786966" cy="19046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178FD7-9664-4CB0-46A1-B0E5664C03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621" y="2400300"/>
            <a:ext cx="2341819" cy="11295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6E0601-FD11-EE70-2630-AF898DBC1639}"/>
              </a:ext>
            </a:extLst>
          </p:cNvPr>
          <p:cNvSpPr txBox="1"/>
          <p:nvPr/>
        </p:nvSpPr>
        <p:spPr>
          <a:xfrm>
            <a:off x="4679576" y="1087884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each result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BD52E5E-5868-93A5-4E59-95C720635648}"/>
              </a:ext>
            </a:extLst>
          </p:cNvPr>
          <p:cNvCxnSpPr>
            <a:endCxn id="3" idx="1"/>
          </p:cNvCxnSpPr>
          <p:nvPr/>
        </p:nvCxnSpPr>
        <p:spPr>
          <a:xfrm flipV="1">
            <a:off x="3496235" y="1272550"/>
            <a:ext cx="1183341" cy="4083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BE70014-0C98-C8BE-466D-5A6E42A142B5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3496235" y="1272550"/>
            <a:ext cx="1183341" cy="4993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AAD2347-4561-39D5-9AC7-95A38C7F1391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3496235" y="1272550"/>
            <a:ext cx="1183341" cy="5860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E99E795-9A34-7F90-B362-B325D9104E84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3496234" y="1272550"/>
            <a:ext cx="1183342" cy="7037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FE2F79E-52E2-2D59-B3EC-D922CE29CD87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3496234" y="1272550"/>
            <a:ext cx="1183342" cy="7734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C1FCB68-D3EF-B5FA-94E0-7346E50F367D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3496234" y="1272550"/>
            <a:ext cx="1183342" cy="8868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5D6887B-AF67-C5DA-E29B-DEFDD50A6EDB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3496234" y="1272550"/>
            <a:ext cx="1183342" cy="1007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9C409CF-6FA1-1B56-9048-44A0C96E4DA2}"/>
              </a:ext>
            </a:extLst>
          </p:cNvPr>
          <p:cNvCxnSpPr>
            <a:cxnSpLocks/>
            <a:endCxn id="3" idx="1"/>
          </p:cNvCxnSpPr>
          <p:nvPr/>
        </p:nvCxnSpPr>
        <p:spPr>
          <a:xfrm flipV="1">
            <a:off x="3496233" y="1272550"/>
            <a:ext cx="1183343" cy="1089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0122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What if I told you…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E9A4C5-0721-36B9-78D2-F37D4122F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374" y="1068131"/>
            <a:ext cx="3136499" cy="133216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8A0C35-58C5-DDB1-F0C4-2761C5861C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641" y="3204866"/>
            <a:ext cx="3415553" cy="18523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6C50FC-98FA-5F30-770A-3D10B798E5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621" y="3616947"/>
            <a:ext cx="2341819" cy="14593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0FE39F-5015-3AE8-BAB8-3F243AE21E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5440" y="3203130"/>
            <a:ext cx="2786966" cy="19046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D178FD7-9664-4CB0-46A1-B0E5664C03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621" y="2400300"/>
            <a:ext cx="2341819" cy="112955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F6E0601-FD11-EE70-2630-AF898DBC1639}"/>
              </a:ext>
            </a:extLst>
          </p:cNvPr>
          <p:cNvSpPr txBox="1"/>
          <p:nvPr/>
        </p:nvSpPr>
        <p:spPr>
          <a:xfrm>
            <a:off x="4679576" y="1087884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each result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BD52E5E-5868-93A5-4E59-95C720635648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3496235" y="1587194"/>
            <a:ext cx="1183341" cy="1137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9C409CF-6FA1-1B56-9048-44A0C96E4DA2}"/>
              </a:ext>
            </a:extLst>
          </p:cNvPr>
          <p:cNvCxnSpPr>
            <a:cxnSpLocks/>
          </p:cNvCxnSpPr>
          <p:nvPr/>
        </p:nvCxnSpPr>
        <p:spPr>
          <a:xfrm flipV="1">
            <a:off x="4572000" y="1700976"/>
            <a:ext cx="194982" cy="141874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D8C8C41-6671-C992-DB64-2AD2B217DB03}"/>
              </a:ext>
            </a:extLst>
          </p:cNvPr>
          <p:cNvSpPr txBox="1"/>
          <p:nvPr/>
        </p:nvSpPr>
        <p:spPr>
          <a:xfrm>
            <a:off x="4679576" y="140252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for all outputs in a study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06C65A4-D04E-360F-5CA5-C3D505DAE67D}"/>
              </a:ext>
            </a:extLst>
          </p:cNvPr>
          <p:cNvCxnSpPr>
            <a:cxnSpLocks/>
          </p:cNvCxnSpPr>
          <p:nvPr/>
        </p:nvCxnSpPr>
        <p:spPr>
          <a:xfrm flipH="1" flipV="1">
            <a:off x="5710279" y="1778992"/>
            <a:ext cx="922454" cy="13407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47D735B-BBDC-4E79-68EA-6F341B80935A}"/>
              </a:ext>
            </a:extLst>
          </p:cNvPr>
          <p:cNvCxnSpPr>
            <a:cxnSpLocks/>
          </p:cNvCxnSpPr>
          <p:nvPr/>
        </p:nvCxnSpPr>
        <p:spPr>
          <a:xfrm flipV="1">
            <a:off x="2647358" y="1756322"/>
            <a:ext cx="1924642" cy="188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89CB28D-1693-024B-281F-F504EBEB08B5}"/>
              </a:ext>
            </a:extLst>
          </p:cNvPr>
          <p:cNvCxnSpPr>
            <a:cxnSpLocks/>
            <a:endCxn id="9" idx="1"/>
          </p:cNvCxnSpPr>
          <p:nvPr/>
        </p:nvCxnSpPr>
        <p:spPr>
          <a:xfrm flipV="1">
            <a:off x="2769528" y="1587194"/>
            <a:ext cx="1910048" cy="1434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4872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70ACA-10CC-970A-A840-3736D769A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188" y="73959"/>
            <a:ext cx="7886700" cy="994172"/>
          </a:xfrm>
        </p:spPr>
        <p:txBody>
          <a:bodyPr/>
          <a:lstStyle/>
          <a:p>
            <a:r>
              <a:rPr lang="en-US" dirty="0"/>
              <a:t>What if I told you…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6E0601-FD11-EE70-2630-AF898DBC1639}"/>
              </a:ext>
            </a:extLst>
          </p:cNvPr>
          <p:cNvSpPr txBox="1"/>
          <p:nvPr/>
        </p:nvSpPr>
        <p:spPr>
          <a:xfrm>
            <a:off x="4679576" y="1087884"/>
            <a:ext cx="14029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each result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D0C6756-BD5E-2552-B58C-5606172193F9}"/>
              </a:ext>
            </a:extLst>
          </p:cNvPr>
          <p:cNvSpPr txBox="1"/>
          <p:nvPr/>
        </p:nvSpPr>
        <p:spPr>
          <a:xfrm>
            <a:off x="4679576" y="1743196"/>
            <a:ext cx="2441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Can be calculated…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EDDB49-9DB0-68E8-F6D9-6BC4540366EC}"/>
              </a:ext>
            </a:extLst>
          </p:cNvPr>
          <p:cNvSpPr txBox="1"/>
          <p:nvPr/>
        </p:nvSpPr>
        <p:spPr>
          <a:xfrm>
            <a:off x="4679576" y="1402528"/>
            <a:ext cx="2864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for all outputs in a study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502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DISC-1 1">
      <a:dk1>
        <a:srgbClr val="134678"/>
      </a:dk1>
      <a:lt1>
        <a:srgbClr val="FFFFFF"/>
      </a:lt1>
      <a:dk2>
        <a:srgbClr val="515349"/>
      </a:dk2>
      <a:lt2>
        <a:srgbClr val="F5F5F5"/>
      </a:lt2>
      <a:accent1>
        <a:srgbClr val="134678"/>
      </a:accent1>
      <a:accent2>
        <a:srgbClr val="A1D0CA"/>
      </a:accent2>
      <a:accent3>
        <a:srgbClr val="C94543"/>
      </a:accent3>
      <a:accent4>
        <a:srgbClr val="EDAA00"/>
      </a:accent4>
      <a:accent5>
        <a:srgbClr val="553278"/>
      </a:accent5>
      <a:accent6>
        <a:srgbClr val="40B3E5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253</TotalTime>
  <Words>1116</Words>
  <Application>Microsoft Office PowerPoint</Application>
  <PresentationFormat>On-screen Show (16:9)</PresentationFormat>
  <Paragraphs>190</Paragraphs>
  <Slides>42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5" baseType="lpstr">
      <vt:lpstr>Arial</vt:lpstr>
      <vt:lpstr>Calibri</vt:lpstr>
      <vt:lpstr>Office Theme</vt:lpstr>
      <vt:lpstr>What the ARS Model can do for us</vt:lpstr>
      <vt:lpstr>What if I told you… </vt:lpstr>
      <vt:lpstr>What if I told you… </vt:lpstr>
      <vt:lpstr>What if I told you… </vt:lpstr>
      <vt:lpstr>What if I told you… </vt:lpstr>
      <vt:lpstr>What if I told you… </vt:lpstr>
      <vt:lpstr>What if I told you… </vt:lpstr>
      <vt:lpstr>What if I told you… </vt:lpstr>
      <vt:lpstr>What if I told you… </vt:lpstr>
      <vt:lpstr>What if I told you… </vt:lpstr>
      <vt:lpstr>What if I told you… </vt:lpstr>
      <vt:lpstr>What if I told you… </vt:lpstr>
      <vt:lpstr>What if I told you… </vt:lpstr>
      <vt:lpstr>Let’s illustrate… </vt:lpstr>
      <vt:lpstr>Let’s illustrate… </vt:lpstr>
      <vt:lpstr>Let’s illustrate… </vt:lpstr>
      <vt:lpstr>Let’s illustrate… </vt:lpstr>
      <vt:lpstr>Let’s illustrate… </vt:lpstr>
      <vt:lpstr>Let’s illustrate… </vt:lpstr>
      <vt:lpstr>Let’s illustrate… </vt:lpstr>
      <vt:lpstr>Let’s illustrate… </vt:lpstr>
      <vt:lpstr>Let’s illustrate… </vt:lpstr>
      <vt:lpstr>Let’s illustrate… </vt:lpstr>
      <vt:lpstr>Let’s illustrate… </vt:lpstr>
      <vt:lpstr>Let’s illustrate… </vt:lpstr>
      <vt:lpstr>Let’s illustrate… </vt:lpstr>
      <vt:lpstr>Let’s illustrate… </vt:lpstr>
      <vt:lpstr>My programming approach…</vt:lpstr>
      <vt:lpstr>My programming approach…</vt:lpstr>
      <vt:lpstr>My programming approach…</vt:lpstr>
      <vt:lpstr>My programming approach…</vt:lpstr>
      <vt:lpstr>My findings… </vt:lpstr>
      <vt:lpstr>My findings… </vt:lpstr>
      <vt:lpstr>My findings… </vt:lpstr>
      <vt:lpstr>My findings… </vt:lpstr>
      <vt:lpstr>My findings… </vt:lpstr>
      <vt:lpstr>My findings… </vt:lpstr>
      <vt:lpstr>My findings… </vt:lpstr>
      <vt:lpstr>Next steps</vt:lpstr>
      <vt:lpstr>Next steps</vt:lpstr>
      <vt:lpstr>Thank you!</vt:lpstr>
      <vt:lpstr>Contact Details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Bosman, Malan</cp:lastModifiedBy>
  <cp:revision>7</cp:revision>
  <dcterms:created xsi:type="dcterms:W3CDTF">2018-04-05T14:10:17Z</dcterms:created>
  <dcterms:modified xsi:type="dcterms:W3CDTF">2023-09-15T13:48:45Z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0x010100EA3DD6FD0640724CAC6A104AA4040E53</vt:lpwstr>
  </property>
  <property fmtid="{D5CDD505-2E9C-101B-9397-08002B2CF9AE}" pid="3" name="MSIP_Label_e33fbf10-3297-4327-bf73-27d15f2d6bd0_Enabled">
    <vt:lpwstr>true</vt:lpwstr>
  </property>
  <property fmtid="{D5CDD505-2E9C-101B-9397-08002B2CF9AE}" pid="4" name="MSIP_Label_e33fbf10-3297-4327-bf73-27d15f2d6bd0_SetDate">
    <vt:lpwstr>2023-09-15T09:36:52Z</vt:lpwstr>
  </property>
  <property fmtid="{D5CDD505-2E9C-101B-9397-08002B2CF9AE}" pid="5" name="MSIP_Label_e33fbf10-3297-4327-bf73-27d15f2d6bd0_Method">
    <vt:lpwstr>Standard</vt:lpwstr>
  </property>
  <property fmtid="{D5CDD505-2E9C-101B-9397-08002B2CF9AE}" pid="6" name="MSIP_Label_e33fbf10-3297-4327-bf73-27d15f2d6bd0_Name">
    <vt:lpwstr>Confidential – Any Recipient Only</vt:lpwstr>
  </property>
  <property fmtid="{D5CDD505-2E9C-101B-9397-08002B2CF9AE}" pid="7" name="MSIP_Label_e33fbf10-3297-4327-bf73-27d15f2d6bd0_SiteId">
    <vt:lpwstr>06fe4af5-9412-436c-acdb-444ee0010489</vt:lpwstr>
  </property>
  <property fmtid="{D5CDD505-2E9C-101B-9397-08002B2CF9AE}" pid="8" name="MSIP_Label_e33fbf10-3297-4327-bf73-27d15f2d6bd0_ActionId">
    <vt:lpwstr>54e9dd21-b3fd-44d7-91b1-957e98808a39</vt:lpwstr>
  </property>
  <property fmtid="{D5CDD505-2E9C-101B-9397-08002B2CF9AE}" pid="9" name="MSIP_Label_e33fbf10-3297-4327-bf73-27d15f2d6bd0_ContentBits">
    <vt:lpwstr>0</vt:lpwstr>
  </property>
</Properties>
</file>

<file path=docProps/thumbnail.jpeg>
</file>